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479" r:id="rId3"/>
    <p:sldId id="480" r:id="rId4"/>
    <p:sldId id="481" r:id="rId5"/>
    <p:sldId id="482" r:id="rId6"/>
    <p:sldId id="483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6" r:id="rId19"/>
    <p:sldId id="497" r:id="rId20"/>
    <p:sldId id="49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Hacker" initials="PH" lastIdx="1" clrIdx="0">
    <p:extLst>
      <p:ext uri="{19B8F6BF-5375-455C-9EA6-DF929625EA0E}">
        <p15:presenceInfo xmlns:p15="http://schemas.microsoft.com/office/powerpoint/2012/main" userId="Philipp Hac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B3"/>
    <a:srgbClr val="0063B3"/>
    <a:srgbClr val="006EB4"/>
    <a:srgbClr val="3F7EC1"/>
    <a:srgbClr val="007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3793" autoAdjust="0"/>
  </p:normalViewPr>
  <p:slideViewPr>
    <p:cSldViewPr snapToGrid="0">
      <p:cViewPr varScale="1">
        <p:scale>
          <a:sx n="109" d="100"/>
          <a:sy n="109" d="100"/>
        </p:scale>
        <p:origin x="24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16D5-ACEA-43FB-9282-292FC8262548}" type="datetimeFigureOut">
              <a:rPr lang="de-DE" smtClean="0"/>
              <a:t>04.02.2021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46895-DAEF-47E5-8529-7A3EBD8431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3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3.wmf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 mac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10463920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cxnSp>
        <p:nvCxnSpPr>
          <p:cNvPr id="11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168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7-X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247260"/>
            <a:ext cx="12209760" cy="226918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89217"/>
            <a:ext cx="576000" cy="512050"/>
          </a:xfrm>
          <a:prstGeom prst="rect">
            <a:avLst/>
          </a:prstGeom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9239386D-0DD8-4F47-AB93-DD4D12351C48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1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7480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3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24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5" name="Picture 11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8" name="Grafik 27" descr="eurofusion_logo.pn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UG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0" y="191104"/>
            <a:ext cx="576000" cy="5120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2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UG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79" y="191103"/>
            <a:ext cx="576000" cy="512049"/>
          </a:xfrm>
          <a:prstGeom prst="rect">
            <a:avLst/>
          </a:prstGeom>
        </p:spPr>
      </p:pic>
      <p:sp>
        <p:nvSpPr>
          <p:cNvPr id="32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3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4" name="Gruppierung 33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5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6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7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7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0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UG w/o acknowledgem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91104"/>
            <a:ext cx="576000" cy="51205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9425" y="6490520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7F3EE8C1-2A12-4E67-A715-A772C72C27E6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813845" y="6488564"/>
            <a:ext cx="8564310" cy="365125"/>
          </a:xfrm>
        </p:spPr>
        <p:txBody>
          <a:bodyPr/>
          <a:lstStyle>
            <a:lvl1pPr>
              <a:defRPr lang="en-US" sz="10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75" y="6490519"/>
            <a:ext cx="1080000" cy="365125"/>
          </a:xfrm>
        </p:spPr>
        <p:txBody>
          <a:bodyPr/>
          <a:lstStyle>
            <a:lvl1pPr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1524000" y="2510472"/>
            <a:ext cx="9144000" cy="6771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7"/>
          <p:cNvSpPr>
            <a:spLocks noGrp="1"/>
          </p:cNvSpPr>
          <p:nvPr>
            <p:ph type="title"/>
          </p:nvPr>
        </p:nvSpPr>
        <p:spPr>
          <a:xfrm>
            <a:off x="1524000" y="1136247"/>
            <a:ext cx="9144000" cy="1316396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4"/>
          <p:cNvGrpSpPr/>
          <p:nvPr userDrawn="1"/>
        </p:nvGrpSpPr>
        <p:grpSpPr>
          <a:xfrm>
            <a:off x="2556644" y="3368453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078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253956"/>
            <a:ext cx="12192001" cy="22624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5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7-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3"/>
            <a:ext cx="607440" cy="540000"/>
          </a:xfrm>
          <a:prstGeom prst="rect">
            <a:avLst/>
          </a:prstGeom>
        </p:spPr>
      </p:pic>
      <p:cxnSp>
        <p:nvCxnSpPr>
          <p:cNvPr id="15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92173"/>
            <a:ext cx="11233150" cy="51092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800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pos="7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49" y="191124"/>
            <a:ext cx="607443" cy="540000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5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16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466" y="147362"/>
            <a:ext cx="600317" cy="612000"/>
          </a:xfrm>
          <a:prstGeom prst="rect">
            <a:avLst/>
          </a:prstGeom>
          <a:noFill/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5" y="188639"/>
            <a:ext cx="9502775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5" y="1089026"/>
            <a:ext cx="11233150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39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71" y="277807"/>
            <a:ext cx="1110547" cy="333491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79424" y="188639"/>
            <a:ext cx="8334933" cy="64030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6CB3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479424" y="1089025"/>
            <a:ext cx="11233151" cy="511175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12" name="Gerader Verbinder 10"/>
          <p:cNvCxnSpPr/>
          <p:nvPr userDrawn="1"/>
        </p:nvCxnSpPr>
        <p:spPr bwMode="auto">
          <a:xfrm>
            <a:off x="479425" y="909768"/>
            <a:ext cx="112331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8AFB9D-F2E6-4BBA-83FA-69EC431EA825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7953" y="186366"/>
            <a:ext cx="60391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74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o machine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  <p:grpSp>
        <p:nvGrpSpPr>
          <p:cNvPr id="2" name="Gruppierung 1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20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104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o machine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33144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7" name="Titel 7"/>
          <p:cNvSpPr>
            <a:spLocks noGrp="1"/>
          </p:cNvSpPr>
          <p:nvPr userDrawn="1">
            <p:ph type="title"/>
          </p:nvPr>
        </p:nvSpPr>
        <p:spPr>
          <a:xfrm>
            <a:off x="1533144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5" name="Gruppierung 1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16" name="Picture 1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17" name="Grafik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18" name="Grafik 21" descr="eurofusion_logo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20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7-X w/o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5532" cy="511634"/>
          </a:xfrm>
          <a:prstGeom prst="rect">
            <a:avLst/>
          </a:prstGeom>
        </p:spPr>
      </p:pic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1533144" y="3690256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0" name="Titel 7"/>
          <p:cNvSpPr>
            <a:spLocks noGrp="1"/>
          </p:cNvSpPr>
          <p:nvPr>
            <p:ph type="title"/>
          </p:nvPr>
        </p:nvSpPr>
        <p:spPr>
          <a:xfrm>
            <a:off x="1533144" y="1501919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13" name="Gruppierung 12"/>
          <p:cNvGrpSpPr/>
          <p:nvPr userDrawn="1"/>
        </p:nvGrpSpPr>
        <p:grpSpPr>
          <a:xfrm>
            <a:off x="2556095" y="5284515"/>
            <a:ext cx="7353189" cy="743526"/>
            <a:chOff x="2556095" y="5284515"/>
            <a:chExt cx="7353189" cy="743526"/>
          </a:xfrm>
        </p:grpSpPr>
        <p:pic>
          <p:nvPicPr>
            <p:cNvPr id="18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22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7-X w/ 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81" y="189217"/>
            <a:ext cx="576000" cy="512050"/>
          </a:xfrm>
          <a:prstGeom prst="rect">
            <a:avLst/>
          </a:prstGeom>
        </p:spPr>
      </p:pic>
      <p:sp>
        <p:nvSpPr>
          <p:cNvPr id="3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1524000" y="3429000"/>
            <a:ext cx="9144000" cy="1194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4" name="Titel 7"/>
          <p:cNvSpPr>
            <a:spLocks noGrp="1"/>
          </p:cNvSpPr>
          <p:nvPr userDrawn="1">
            <p:ph type="title"/>
          </p:nvPr>
        </p:nvSpPr>
        <p:spPr>
          <a:xfrm>
            <a:off x="1524000" y="1240663"/>
            <a:ext cx="9144000" cy="2055378"/>
          </a:xfrm>
          <a:prstGeom prst="rect">
            <a:avLst/>
          </a:prstGeom>
        </p:spPr>
        <p:txBody>
          <a:bodyPr anchor="b"/>
          <a:lstStyle>
            <a:lvl1pPr algn="ct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grpSp>
        <p:nvGrpSpPr>
          <p:cNvPr id="35" name="Gruppierung 34"/>
          <p:cNvGrpSpPr/>
          <p:nvPr userDrawn="1"/>
        </p:nvGrpSpPr>
        <p:grpSpPr>
          <a:xfrm>
            <a:off x="2556095" y="4821379"/>
            <a:ext cx="7353189" cy="743526"/>
            <a:chOff x="2556095" y="5284515"/>
            <a:chExt cx="7353189" cy="743526"/>
          </a:xfrm>
        </p:grpSpPr>
        <p:pic>
          <p:nvPicPr>
            <p:cNvPr id="36" name="Picture 1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02595" y="5284515"/>
              <a:ext cx="729332" cy="743526"/>
            </a:xfrm>
            <a:prstGeom prst="rect">
              <a:avLst/>
            </a:prstGeom>
            <a:noFill/>
          </p:spPr>
        </p:pic>
        <p:pic>
          <p:nvPicPr>
            <p:cNvPr id="37" name="Grafik 20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556095" y="5432200"/>
              <a:ext cx="1452785" cy="495656"/>
            </a:xfrm>
            <a:prstGeom prst="rect">
              <a:avLst/>
            </a:prstGeom>
          </p:spPr>
        </p:pic>
        <p:pic>
          <p:nvPicPr>
            <p:cNvPr id="38" name="Grafik 21" descr="eurofusion_logo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08396" y="5410028"/>
              <a:ext cx="2000888" cy="517828"/>
            </a:xfrm>
            <a:prstGeom prst="rect">
              <a:avLst/>
            </a:prstGeom>
          </p:spPr>
        </p:pic>
      </p:grpSp>
      <p:grpSp>
        <p:nvGrpSpPr>
          <p:cNvPr id="14" name="Gruppieren 13"/>
          <p:cNvGrpSpPr/>
          <p:nvPr userDrawn="1"/>
        </p:nvGrpSpPr>
        <p:grpSpPr>
          <a:xfrm>
            <a:off x="1930906" y="5892965"/>
            <a:ext cx="8434419" cy="566770"/>
            <a:chOff x="507813" y="5834863"/>
            <a:chExt cx="8135786" cy="566770"/>
          </a:xfrm>
        </p:grpSpPr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13" y="5834863"/>
              <a:ext cx="560411" cy="373742"/>
            </a:xfrm>
            <a:prstGeom prst="rect">
              <a:avLst/>
            </a:prstGeom>
          </p:spPr>
        </p:pic>
        <p:sp>
          <p:nvSpPr>
            <p:cNvPr id="18" name="Subtitle 2"/>
            <p:cNvSpPr txBox="1">
              <a:spLocks/>
            </p:cNvSpPr>
            <p:nvPr userDrawn="1"/>
          </p:nvSpPr>
          <p:spPr>
            <a:xfrm>
              <a:off x="1068224" y="5834863"/>
              <a:ext cx="7575375" cy="5667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 smtClean="0">
                  <a:latin typeface="Arial Narrow" panose="020B0606020202030204" pitchFamily="34" charset="0"/>
                </a:rPr>
                <a:t>This work has been carried out within the framework of the EUROfusion Consortium and has received funding from the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Euratom</a:t>
              </a:r>
              <a:r>
                <a:rPr lang="en-US" sz="1000" dirty="0" smtClean="0">
                  <a:latin typeface="Arial Narrow" panose="020B0606020202030204" pitchFamily="34" charset="0"/>
                </a:rPr>
                <a:t> research and training </a:t>
              </a:r>
              <a:r>
                <a:rPr lang="en-US" sz="1000" dirty="0" err="1" smtClean="0">
                  <a:latin typeface="Arial Narrow" panose="020B0606020202030204" pitchFamily="34" charset="0"/>
                </a:rPr>
                <a:t>programme</a:t>
              </a:r>
              <a:r>
                <a:rPr lang="en-US" sz="1000" dirty="0" smtClean="0">
                  <a:latin typeface="Arial Narrow" panose="020B0606020202030204" pitchFamily="34" charset="0"/>
                </a:rPr>
                <a:t> 2014-2018 and 2019-2020 under grant agreement No 633053. The views and opinions expressed herein do not necessarily reflect those of the European Commission.</a:t>
              </a:r>
              <a:endParaRPr lang="en-US" sz="1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35" y="193095"/>
            <a:ext cx="2385016" cy="5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9425" y="6356350"/>
            <a:ext cx="1115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12000" y="6356350"/>
            <a:ext cx="85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34400" y="6356350"/>
            <a:ext cx="1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fld id="{31AA536C-85F5-4A1B-A111-7CE00A08BCB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17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2" r:id="rId3"/>
    <p:sldLayoutId id="2147483663" r:id="rId4"/>
    <p:sldLayoutId id="2147483664" r:id="rId5"/>
    <p:sldLayoutId id="2147483655" r:id="rId6"/>
    <p:sldLayoutId id="2147483656" r:id="rId7"/>
    <p:sldLayoutId id="2147483657" r:id="rId8"/>
    <p:sldLayoutId id="2147483659" r:id="rId9"/>
    <p:sldLayoutId id="2147483665" r:id="rId10"/>
    <p:sldLayoutId id="2147483666" r:id="rId11"/>
    <p:sldLayoutId id="2147483660" r:id="rId12"/>
    <p:sldLayoutId id="214748365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  <p15:guide id="8" orient="horz" pos="2273" userDrawn="1">
          <p15:clr>
            <a:srgbClr val="F26B43"/>
          </p15:clr>
        </p15:guide>
        <p15:guide id="9" orient="horz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pp-hgw.mpg.de/pih/LabVIEW_QS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LabVIEW Report</a:t>
            </a:r>
            <a:br>
              <a:rPr lang="en-US" dirty="0" smtClean="0"/>
            </a:br>
            <a:r>
              <a:rPr lang="en-US" dirty="0" smtClean="0"/>
              <a:t>28/01/2021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79425" y="6356350"/>
            <a:ext cx="1115375" cy="365125"/>
          </a:xfrm>
        </p:spPr>
        <p:txBody>
          <a:bodyPr/>
          <a:lstStyle/>
          <a:p>
            <a:fld id="{35BC53C5-DD91-4B8A-9230-AF4F260FAED1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812000" y="6356350"/>
            <a:ext cx="8568000" cy="365125"/>
          </a:xfrm>
        </p:spPr>
        <p:txBody>
          <a:bodyPr/>
          <a:lstStyle/>
          <a:p>
            <a:r>
              <a:rPr lang="en-US" dirty="0" smtClean="0"/>
              <a:t>P. Hacker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0634400" y="6356350"/>
            <a:ext cx="1080000" cy="365125"/>
          </a:xfrm>
        </p:spPr>
        <p:txBody>
          <a:bodyPr/>
          <a:lstStyle/>
          <a:p>
            <a:fld id="{31AA536C-85F5-4A1B-A111-7CE00A08BCB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9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992810" y="1150789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717211" y="1150786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338749" y="11507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6.4ms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36146" y="2413000"/>
            <a:ext cx="3977268" cy="3098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15"/>
          <a:stretch/>
        </p:blipFill>
        <p:spPr>
          <a:xfrm>
            <a:off x="4013414" y="2413000"/>
            <a:ext cx="3940779" cy="30988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 b="44630"/>
          <a:stretch/>
        </p:blipFill>
        <p:spPr>
          <a:xfrm>
            <a:off x="8016081" y="2413000"/>
            <a:ext cx="3765125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298111" y="1472635"/>
            <a:ext cx="1153989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loaded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897549" y="1472635"/>
            <a:ext cx="1525220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unloaded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0.8ms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4" b="33345"/>
          <a:stretch/>
        </p:blipFill>
        <p:spPr>
          <a:xfrm>
            <a:off x="356786" y="2536431"/>
            <a:ext cx="4671192" cy="3661446"/>
          </a:xfrm>
          <a:prstGeom prst="rect">
            <a:avLst/>
          </a:prstGeom>
        </p:spPr>
      </p:pic>
      <p:sp>
        <p:nvSpPr>
          <p:cNvPr id="15" name="Textplatzhalter 2"/>
          <p:cNvSpPr txBox="1">
            <a:spLocks/>
          </p:cNvSpPr>
          <p:nvPr/>
        </p:nvSpPr>
        <p:spPr>
          <a:xfrm>
            <a:off x="5027978" y="1181033"/>
            <a:ext cx="1779221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raw_woRTF</a:t>
            </a:r>
            <a:endParaRPr lang="de-DE" u="sng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85" b="22440"/>
          <a:stretch/>
        </p:blipFill>
        <p:spPr>
          <a:xfrm>
            <a:off x="6440086" y="2536431"/>
            <a:ext cx="4697814" cy="35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8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298111" y="1472635"/>
            <a:ext cx="1153989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loaded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897549" y="1472635"/>
            <a:ext cx="1525220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unloaded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1.0ms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27978" y="1181033"/>
            <a:ext cx="1779221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raw_woRTF</a:t>
            </a:r>
            <a:endParaRPr lang="de-DE" u="sng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77974" r="544" b="10915"/>
          <a:stretch/>
        </p:blipFill>
        <p:spPr>
          <a:xfrm>
            <a:off x="356786" y="2536431"/>
            <a:ext cx="4671192" cy="366144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89189" r="544" b="-300"/>
          <a:stretch/>
        </p:blipFill>
        <p:spPr>
          <a:xfrm>
            <a:off x="6348046" y="2536431"/>
            <a:ext cx="4671192" cy="36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3946524" y="1038994"/>
            <a:ext cx="4001722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s</a:t>
            </a:r>
            <a:r>
              <a:rPr lang="en-US" u="sng" dirty="0" smtClean="0"/>
              <a:t>amples per laser half period</a:t>
            </a:r>
            <a:endParaRPr lang="de-DE" u="sng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0847" y="1521765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9735248" y="1521762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356786" y="15217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251170" y="20536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0.8ms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1" b="80573"/>
          <a:stretch/>
        </p:blipFill>
        <p:spPr>
          <a:xfrm>
            <a:off x="0" y="2553859"/>
            <a:ext cx="3674110" cy="27918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28"/>
          <a:stretch/>
        </p:blipFill>
        <p:spPr>
          <a:xfrm>
            <a:off x="3932323" y="2581834"/>
            <a:ext cx="3570299" cy="27638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86"/>
          <a:stretch/>
        </p:blipFill>
        <p:spPr>
          <a:xfrm>
            <a:off x="8180002" y="2553859"/>
            <a:ext cx="3604395" cy="27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3946524" y="1038994"/>
            <a:ext cx="4001722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s</a:t>
            </a:r>
            <a:r>
              <a:rPr lang="en-US" u="sng" dirty="0" smtClean="0"/>
              <a:t>amples per laser half period</a:t>
            </a:r>
            <a:endParaRPr lang="de-DE" u="sng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0847" y="1521765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9735248" y="1521762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356786" y="15217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251170" y="20536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1.0ms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251" r="401" b="60322"/>
          <a:stretch/>
        </p:blipFill>
        <p:spPr>
          <a:xfrm>
            <a:off x="0" y="2553859"/>
            <a:ext cx="3674110" cy="27918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20103" r="-246" b="60025"/>
          <a:stretch/>
        </p:blipFill>
        <p:spPr>
          <a:xfrm>
            <a:off x="3932323" y="2581834"/>
            <a:ext cx="3570299" cy="27638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20226" r="-244" b="60060"/>
          <a:stretch/>
        </p:blipFill>
        <p:spPr>
          <a:xfrm>
            <a:off x="8180002" y="2553859"/>
            <a:ext cx="3604395" cy="27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3946524" y="1038994"/>
            <a:ext cx="4001722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s</a:t>
            </a:r>
            <a:r>
              <a:rPr lang="en-US" u="sng" dirty="0" smtClean="0"/>
              <a:t>amples per laser half period</a:t>
            </a:r>
            <a:endParaRPr lang="de-DE" u="sng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0847" y="1521765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9735248" y="1521762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356786" y="15217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251170" y="20536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1.6ms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2" t="40257" r="1355" b="40316"/>
          <a:stretch/>
        </p:blipFill>
        <p:spPr>
          <a:xfrm>
            <a:off x="0" y="2553859"/>
            <a:ext cx="3674110" cy="27918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1" t="40016" r="1231" b="40112"/>
          <a:stretch/>
        </p:blipFill>
        <p:spPr>
          <a:xfrm>
            <a:off x="3932323" y="2581834"/>
            <a:ext cx="3570299" cy="27638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40076" r="-732" b="40210"/>
          <a:stretch/>
        </p:blipFill>
        <p:spPr>
          <a:xfrm>
            <a:off x="8180002" y="2553859"/>
            <a:ext cx="3604395" cy="27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3946524" y="1038994"/>
            <a:ext cx="4001722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s</a:t>
            </a:r>
            <a:r>
              <a:rPr lang="en-US" u="sng" dirty="0" smtClean="0"/>
              <a:t>amples per laser half period</a:t>
            </a:r>
            <a:endParaRPr lang="de-DE" u="sng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0847" y="1521765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9735248" y="1521762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356786" y="15217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251170" y="20536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3.2ms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202" r="402" b="20371"/>
          <a:stretch/>
        </p:blipFill>
        <p:spPr>
          <a:xfrm>
            <a:off x="0" y="2553859"/>
            <a:ext cx="3674110" cy="27918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60118" r="246" b="20010"/>
          <a:stretch/>
        </p:blipFill>
        <p:spPr>
          <a:xfrm>
            <a:off x="3932323" y="2581834"/>
            <a:ext cx="3570299" cy="27638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60176" r="-244" b="20110"/>
          <a:stretch/>
        </p:blipFill>
        <p:spPr>
          <a:xfrm>
            <a:off x="8180002" y="2553859"/>
            <a:ext cx="3604395" cy="27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3946524" y="1038994"/>
            <a:ext cx="4001722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s</a:t>
            </a:r>
            <a:r>
              <a:rPr lang="en-US" u="sng" dirty="0" smtClean="0"/>
              <a:t>amples per laser half period</a:t>
            </a:r>
            <a:endParaRPr lang="de-DE" u="sng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10847" y="1521765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13" name="Textplatzhalter 2"/>
          <p:cNvSpPr txBox="1">
            <a:spLocks/>
          </p:cNvSpPr>
          <p:nvPr/>
        </p:nvSpPr>
        <p:spPr>
          <a:xfrm>
            <a:off x="9735248" y="1521762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6" name="Textplatzhalter 2"/>
          <p:cNvSpPr txBox="1">
            <a:spLocks/>
          </p:cNvSpPr>
          <p:nvPr/>
        </p:nvSpPr>
        <p:spPr>
          <a:xfrm>
            <a:off x="356786" y="15217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7" name="Textplatzhalter 2"/>
          <p:cNvSpPr txBox="1">
            <a:spLocks/>
          </p:cNvSpPr>
          <p:nvPr/>
        </p:nvSpPr>
        <p:spPr>
          <a:xfrm>
            <a:off x="5251170" y="2053663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6.4ms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514" r="402" b="59"/>
          <a:stretch/>
        </p:blipFill>
        <p:spPr>
          <a:xfrm>
            <a:off x="0" y="2553859"/>
            <a:ext cx="3674110" cy="27918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80220" r="-247" b="-92"/>
          <a:stretch/>
        </p:blipFill>
        <p:spPr>
          <a:xfrm>
            <a:off x="3932323" y="2581834"/>
            <a:ext cx="3570299" cy="27638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1" b="-115"/>
          <a:stretch/>
        </p:blipFill>
        <p:spPr>
          <a:xfrm>
            <a:off x="8180002" y="2553859"/>
            <a:ext cx="3604395" cy="27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298111" y="1472635"/>
            <a:ext cx="1153989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loaded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897549" y="1472635"/>
            <a:ext cx="1525220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unloaded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0.8ms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27978" y="1181033"/>
            <a:ext cx="1779221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raw_woRTF</a:t>
            </a:r>
            <a:endParaRPr lang="de-DE" u="sng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85"/>
          <a:stretch/>
        </p:blipFill>
        <p:spPr>
          <a:xfrm>
            <a:off x="779944" y="2584788"/>
            <a:ext cx="3820216" cy="29191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25223" r="236" b="50159"/>
          <a:stretch/>
        </p:blipFill>
        <p:spPr>
          <a:xfrm>
            <a:off x="7411583" y="2584788"/>
            <a:ext cx="3731612" cy="28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298111" y="1472635"/>
            <a:ext cx="1153989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loaded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897549" y="1472635"/>
            <a:ext cx="1525220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unloaded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1.0ms</a:t>
            </a:r>
            <a:endParaRPr lang="de-DE" dirty="0"/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5027978" y="1181033"/>
            <a:ext cx="1779221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raw_woRTF</a:t>
            </a:r>
            <a:endParaRPr lang="de-DE" u="sng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0205" r="230" b="60180"/>
          <a:stretch/>
        </p:blipFill>
        <p:spPr>
          <a:xfrm>
            <a:off x="779944" y="2584788"/>
            <a:ext cx="3820216" cy="291919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75365" r="235" b="17"/>
          <a:stretch/>
        </p:blipFill>
        <p:spPr>
          <a:xfrm>
            <a:off x="7411583" y="2584788"/>
            <a:ext cx="3731612" cy="28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21346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eviewed the LabVIEW DAQ routine to minimize lag, calculation overhead and optimize comfort of use for simplicity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</a:t>
            </a:r>
            <a:r>
              <a:rPr lang="en-US" dirty="0" smtClean="0"/>
              <a:t>tarted from ‘original’ master branch that included all changes from frequency selection, power calculation, register settings and real time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build two new DAQ programs that include a number of changes: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08892" y="3323492"/>
            <a:ext cx="10903683" cy="33498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985227" y="3574535"/>
            <a:ext cx="10550281" cy="2975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emoved all disable and if structures that were originally used for debugging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</a:t>
            </a:r>
            <a:r>
              <a:rPr lang="en-US" dirty="0" smtClean="0"/>
              <a:t>nly manual acquisition time input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</a:t>
            </a:r>
            <a:r>
              <a:rPr lang="en-US" dirty="0" smtClean="0"/>
              <a:t>wo trigger settings: start of VI time, CODAC last trigger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</a:t>
            </a:r>
            <a:r>
              <a:rPr lang="en-US" dirty="0" smtClean="0"/>
              <a:t>iming inputs to [s], time display as needed in [s, </a:t>
            </a:r>
            <a:r>
              <a:rPr lang="en-US" dirty="0" err="1" smtClean="0"/>
              <a:t>ms</a:t>
            </a:r>
            <a:r>
              <a:rPr lang="en-US" dirty="0" smtClean="0"/>
              <a:t>, ns]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samples to exclude from acquisition fix to 1000, included in start/time calculation of acquisition itself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DAC range settings now only either global or individual via file input (10-80mV)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3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-Lab and Changelog.md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4EBBD8-A576-4697-90A8-A3A1DA1E14A9}" type="datetime1">
              <a:rPr lang="de-DE" smtClean="0"/>
              <a:t>04.02.2021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AA536C-85F5-4A1B-A111-7CE00A08BCB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de-DE" dirty="0" smtClean="0">
              <a:hlinkClick r:id="rId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de-DE" dirty="0">
              <a:hlinkClick r:id="rId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git.ipp-hgw.mpg.de/pih/LabVIEW_QSB</a:t>
            </a:r>
            <a:r>
              <a:rPr lang="de-DE" dirty="0" smtClean="0"/>
              <a:t> </a:t>
            </a:r>
            <a:r>
              <a:rPr lang="de-DE" dirty="0" err="1" smtClean="0"/>
              <a:t>holds</a:t>
            </a:r>
            <a:r>
              <a:rPr lang="de-DE" dirty="0" smtClean="0"/>
              <a:t> all relevant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branches</a:t>
            </a:r>
            <a:r>
              <a:rPr lang="de-DE" dirty="0" smtClean="0"/>
              <a:t>, i.e. </a:t>
            </a:r>
            <a:r>
              <a:rPr lang="de-DE" dirty="0" err="1" smtClean="0"/>
              <a:t>master</a:t>
            </a:r>
            <a:r>
              <a:rPr lang="de-DE" dirty="0" smtClean="0"/>
              <a:t>, </a:t>
            </a:r>
            <a:r>
              <a:rPr lang="de-DE" dirty="0" err="1" smtClean="0"/>
              <a:t>raw_wRTF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raw_w</a:t>
            </a:r>
            <a:r>
              <a:rPr lang="de-DE" dirty="0" smtClean="0"/>
              <a:t>/</a:t>
            </a:r>
            <a:r>
              <a:rPr lang="de-DE" dirty="0" err="1" smtClean="0"/>
              <a:t>oRTF</a:t>
            </a: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Changelog.md includes all information about the VI I was able to acquire and learn throughout the optimization process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versions as of today (02/05/2020) also located in </a:t>
            </a:r>
            <a:r>
              <a:rPr lang="en-US" dirty="0" err="1" smtClean="0"/>
              <a:t>QSB_Bolometry</a:t>
            </a:r>
            <a:r>
              <a:rPr lang="en-US" dirty="0" smtClean="0"/>
              <a:t> E5 backup 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63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21346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eviewed the LabVIEW DAQ routine to minimize lag, calculation overhead and optimize comfort of use for simplicity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</a:t>
            </a:r>
            <a:r>
              <a:rPr lang="en-US" dirty="0" smtClean="0"/>
              <a:t>tarted from ‘original’ master branch that included all changes from frequency selection, power calculation, register settings and real time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build two new DAQ programs that include a number of changes: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08892" y="3323492"/>
            <a:ext cx="10903683" cy="33498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985227" y="3574535"/>
            <a:ext cx="10550281" cy="2975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calibration values for integrity check can be calculated from current measurement or either input for lab tests via file (provided one with OP1.2b 95% quantile)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alibration values now in [A^2, Ohm, s]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aw signal display (only, no adjusted or power per channel) in [mV]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offset measurement for integrity check, display in [mV]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educed archive upload, only necessary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21346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</a:t>
            </a:r>
            <a:r>
              <a:rPr lang="en-US" dirty="0" smtClean="0"/>
              <a:t>eviewed the LabVIEW DAQ routine to minimize lag, calculation overhead and optimize comfort of use for simplicity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</a:t>
            </a:r>
            <a:r>
              <a:rPr lang="en-US" dirty="0" smtClean="0"/>
              <a:t>tarted from ‘original’ master branch that included all changes from frequency selection, power calculation, register settings and real time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build two new DAQ programs that include a number of changes: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08892" y="3323492"/>
            <a:ext cx="10903683" cy="33498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985227" y="3574535"/>
            <a:ext cx="10550281" cy="2975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</a:t>
            </a:r>
            <a:r>
              <a:rPr lang="en-US" dirty="0" smtClean="0"/>
              <a:t>ew timing settings: assuming that there is an intrinsic timing error from internal measurement, i.e. inside DAQ loop, of  ~0.04ms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/>
              <a:t>HEX  </a:t>
            </a:r>
            <a:r>
              <a:rPr lang="en-US" sz="1600" b="0" dirty="0" smtClean="0"/>
              <a:t>          DECIMAL            </a:t>
            </a:r>
            <a:r>
              <a:rPr lang="en-US" sz="1600" b="0" dirty="0"/>
              <a:t>  </a:t>
            </a:r>
            <a:r>
              <a:rPr lang="en-US" sz="1600" b="0" dirty="0" smtClean="0"/>
              <a:t>FREQ [</a:t>
            </a:r>
            <a:r>
              <a:rPr lang="en-US" sz="1600" b="0" dirty="0"/>
              <a:t>Hz]  </a:t>
            </a:r>
            <a:r>
              <a:rPr lang="en-US" sz="1600" b="0" dirty="0" smtClean="0"/>
              <a:t>T [</a:t>
            </a:r>
            <a:r>
              <a:rPr lang="en-US" sz="1600" b="0" dirty="0" err="1"/>
              <a:t>ms</a:t>
            </a:r>
            <a:r>
              <a:rPr lang="en-US" sz="1600" b="0" dirty="0"/>
              <a:t>]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 smtClean="0"/>
              <a:t>===================================================</a:t>
            </a:r>
            <a:endParaRPr lang="en-US" sz="1600" b="0" dirty="0"/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/>
              <a:t>        x4F       79             </a:t>
            </a:r>
            <a:r>
              <a:rPr lang="en-US" sz="1600" b="0" dirty="0" smtClean="0"/>
              <a:t>           1318</a:t>
            </a:r>
            <a:r>
              <a:rPr lang="en-US" sz="1600" b="0" dirty="0"/>
              <a:t>           0.7584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/>
              <a:t>        x63       99             </a:t>
            </a:r>
            <a:r>
              <a:rPr lang="en-US" sz="1600" b="0" dirty="0" smtClean="0"/>
              <a:t>           1052</a:t>
            </a:r>
            <a:r>
              <a:rPr lang="en-US" sz="1600" b="0" dirty="0"/>
              <a:t>           0.9504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/>
              <a:t>        xA2       162            </a:t>
            </a:r>
            <a:r>
              <a:rPr lang="en-US" sz="1600" b="0" dirty="0" smtClean="0"/>
              <a:t>          643.0</a:t>
            </a:r>
            <a:r>
              <a:rPr lang="en-US" sz="1600" b="0" dirty="0"/>
              <a:t>          1.5552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/>
              <a:t>        x148      328            </a:t>
            </a:r>
            <a:r>
              <a:rPr lang="en-US" sz="1600" b="0" dirty="0" smtClean="0"/>
              <a:t>         317.6</a:t>
            </a:r>
            <a:r>
              <a:rPr lang="en-US" sz="1600" b="0" dirty="0"/>
              <a:t>          3.1488</a:t>
            </a:r>
          </a:p>
          <a:p>
            <a:pPr marL="0" indent="0">
              <a:lnSpc>
                <a:spcPts val="1300"/>
              </a:lnSpc>
              <a:buNone/>
            </a:pPr>
            <a:r>
              <a:rPr lang="en-US" sz="1600" b="0" dirty="0"/>
              <a:t>        x294      660            </a:t>
            </a:r>
            <a:r>
              <a:rPr lang="en-US" sz="1600" b="0" dirty="0" smtClean="0"/>
              <a:t>         157.8</a:t>
            </a:r>
            <a:r>
              <a:rPr lang="en-US" sz="1600" b="0" dirty="0"/>
              <a:t>          </a:t>
            </a:r>
            <a:r>
              <a:rPr lang="en-US" sz="1600" b="0" dirty="0" smtClean="0"/>
              <a:t>6.336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0983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79425" y="1092174"/>
            <a:ext cx="1123315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4" name="Rechteck 3"/>
          <p:cNvSpPr/>
          <p:nvPr/>
        </p:nvSpPr>
        <p:spPr>
          <a:xfrm>
            <a:off x="631825" y="1565031"/>
            <a:ext cx="10903683" cy="17994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 b="1" dirty="0"/>
          </a:p>
        </p:txBody>
      </p:sp>
      <p:sp>
        <p:nvSpPr>
          <p:cNvPr id="25" name="Textplatzhalter 2"/>
          <p:cNvSpPr txBox="1">
            <a:spLocks/>
          </p:cNvSpPr>
          <p:nvPr/>
        </p:nvSpPr>
        <p:spPr>
          <a:xfrm>
            <a:off x="808525" y="1752100"/>
            <a:ext cx="10550281" cy="1612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real time feedback plot with full </a:t>
            </a:r>
            <a:r>
              <a:rPr lang="en-US" dirty="0" err="1" smtClean="0"/>
              <a:t>P_rad</a:t>
            </a:r>
            <a:r>
              <a:rPr lang="en-US" dirty="0" smtClean="0"/>
              <a:t> of both camera arrays and single channel/fast </a:t>
            </a:r>
            <a:r>
              <a:rPr lang="en-US" dirty="0" err="1" smtClean="0"/>
              <a:t>P_rad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</a:t>
            </a:r>
            <a:r>
              <a:rPr lang="en-US" dirty="0" smtClean="0"/>
              <a:t>eometry  input via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power calculation now only via FIFO, no </a:t>
            </a:r>
            <a:r>
              <a:rPr lang="en-US" dirty="0" err="1"/>
              <a:t>S</a:t>
            </a:r>
            <a:r>
              <a:rPr lang="en-US" dirty="0" err="1" smtClean="0"/>
              <a:t>avitzky</a:t>
            </a:r>
            <a:r>
              <a:rPr lang="en-US" dirty="0" smtClean="0"/>
              <a:t> </a:t>
            </a:r>
            <a:r>
              <a:rPr lang="en-US" dirty="0" err="1" smtClean="0"/>
              <a:t>Golay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479425" y="3551591"/>
            <a:ext cx="11233150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7" name="Rechteck 6"/>
          <p:cNvSpPr/>
          <p:nvPr/>
        </p:nvSpPr>
        <p:spPr>
          <a:xfrm>
            <a:off x="644158" y="3994638"/>
            <a:ext cx="10903683" cy="17994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 b="1" dirty="0"/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820858" y="4158761"/>
            <a:ext cx="10550281" cy="811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removed voltage out, power calculation, </a:t>
            </a:r>
            <a:r>
              <a:rPr lang="en-US" dirty="0" err="1" smtClean="0"/>
              <a:t>P_rad</a:t>
            </a:r>
            <a:r>
              <a:rPr lang="en-US" dirty="0" smtClean="0"/>
              <a:t> routine, geometry input entirely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61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992810" y="1150789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717211" y="1150786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338749" y="11507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1" b="80342"/>
          <a:stretch/>
        </p:blipFill>
        <p:spPr>
          <a:xfrm>
            <a:off x="0" y="2250828"/>
            <a:ext cx="3742012" cy="288388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9" b="88718"/>
          <a:stretch/>
        </p:blipFill>
        <p:spPr>
          <a:xfrm>
            <a:off x="8317959" y="2250828"/>
            <a:ext cx="3646921" cy="288388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" b="80556"/>
          <a:stretch/>
        </p:blipFill>
        <p:spPr>
          <a:xfrm>
            <a:off x="4160841" y="2276029"/>
            <a:ext cx="3738288" cy="2858679"/>
          </a:xfrm>
          <a:prstGeom prst="rect">
            <a:avLst/>
          </a:prstGeom>
        </p:spPr>
      </p:pic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0</a:t>
            </a:r>
            <a:r>
              <a:rPr lang="en-US" dirty="0" smtClean="0"/>
              <a:t>.8ms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1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992810" y="1150789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717211" y="1150786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338749" y="11507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  <a:r>
              <a:rPr lang="en-US" dirty="0" smtClean="0"/>
              <a:t>.0ms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20000" r="1665" b="60185"/>
          <a:stretch/>
        </p:blipFill>
        <p:spPr>
          <a:xfrm>
            <a:off x="200025" y="2336800"/>
            <a:ext cx="3841812" cy="30226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t="19630" r="-499" b="60371"/>
          <a:stretch/>
        </p:blipFill>
        <p:spPr>
          <a:xfrm>
            <a:off x="4129209" y="2336799"/>
            <a:ext cx="3782891" cy="30040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11005" r="-1" b="77699"/>
          <a:stretch/>
        </p:blipFill>
        <p:spPr>
          <a:xfrm>
            <a:off x="7999472" y="2336799"/>
            <a:ext cx="3748028" cy="30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992810" y="1150789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717211" y="1150786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338749" y="11507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1.6ms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39815" r="2387" b="40000"/>
          <a:stretch/>
        </p:blipFill>
        <p:spPr>
          <a:xfrm>
            <a:off x="-5496" y="2298700"/>
            <a:ext cx="4120296" cy="33515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39259" r="944" b="40000"/>
          <a:stretch/>
        </p:blipFill>
        <p:spPr>
          <a:xfrm>
            <a:off x="4140200" y="2298700"/>
            <a:ext cx="4069780" cy="335158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t="21852" r="357" b="66667"/>
          <a:stretch/>
        </p:blipFill>
        <p:spPr>
          <a:xfrm>
            <a:off x="8146480" y="2298700"/>
            <a:ext cx="4108391" cy="33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Reviewed LabVIEW DAQ routine: Performance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992810" y="1150789"/>
            <a:ext cx="1595560" cy="4201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err="1" smtClean="0"/>
              <a:t>Raw_wRTF</a:t>
            </a:r>
            <a:endParaRPr lang="de-DE" u="sng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9717211" y="1150786"/>
            <a:ext cx="1876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err="1" smtClean="0"/>
              <a:t>Raw_w</a:t>
            </a:r>
            <a:r>
              <a:rPr lang="en-US" u="sng" dirty="0" smtClean="0"/>
              <a:t>/</a:t>
            </a:r>
            <a:r>
              <a:rPr lang="en-US" u="sng" dirty="0" err="1" smtClean="0"/>
              <a:t>oRTF</a:t>
            </a:r>
            <a:endParaRPr lang="de-DE" u="sng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>
          <a:xfrm>
            <a:off x="338749" y="11507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/>
              <a:t>master</a:t>
            </a:r>
            <a:endParaRPr lang="de-DE" u="sng" dirty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5233133" y="1682687"/>
            <a:ext cx="1114913" cy="420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  <a:r>
              <a:rPr lang="en-US" dirty="0" smtClean="0"/>
              <a:t>.2ms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6" t="60185" r="98" b="20000"/>
          <a:stretch/>
        </p:blipFill>
        <p:spPr>
          <a:xfrm>
            <a:off x="7204" y="2425700"/>
            <a:ext cx="4021271" cy="30734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" t="59815" r="2387" b="20185"/>
          <a:stretch/>
        </p:blipFill>
        <p:spPr>
          <a:xfrm>
            <a:off x="4028475" y="2425700"/>
            <a:ext cx="3898664" cy="30734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t="33148" r="-3563" b="55556"/>
          <a:stretch/>
        </p:blipFill>
        <p:spPr>
          <a:xfrm>
            <a:off x="7876915" y="2425700"/>
            <a:ext cx="421057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</Words>
  <Application>Microsoft Office PowerPoint</Application>
  <PresentationFormat>Breitbild</PresentationFormat>
  <Paragraphs>128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Calibri</vt:lpstr>
      <vt:lpstr>Wingdings</vt:lpstr>
      <vt:lpstr>Office</vt:lpstr>
      <vt:lpstr>LabVIEW Report 28/01/2021</vt:lpstr>
      <vt:lpstr>Reviewed LabVIEW DAQ routine</vt:lpstr>
      <vt:lpstr>Reviewed LabVIEW DAQ routine</vt:lpstr>
      <vt:lpstr>Reviewed LabVIEW DAQ routine</vt:lpstr>
      <vt:lpstr>Reviewed LabVIEW DAQ routine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Reviewed LabVIEW DAQ routine: Performance</vt:lpstr>
      <vt:lpstr>Git-Lab and Changelog.md</vt:lpstr>
    </vt:vector>
  </TitlesOfParts>
  <Company>Max-Planck-Institut f. Plasmaphysik, Greifswald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Kurz</dc:creator>
  <cp:lastModifiedBy>Philipp Hacker</cp:lastModifiedBy>
  <cp:revision>476</cp:revision>
  <dcterms:created xsi:type="dcterms:W3CDTF">2018-08-24T10:28:29Z</dcterms:created>
  <dcterms:modified xsi:type="dcterms:W3CDTF">2021-02-04T11:53:12Z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7X-KKS">
    <vt:lpwstr> </vt:lpwstr>
  </property>
  <property fmtid="{D5CDD505-2E9C-101B-9397-08002B2CF9AE}" pid="3" name="W7X-DOKKENZ">
    <vt:lpwstr> </vt:lpwstr>
  </property>
  <property fmtid="{D5CDD505-2E9C-101B-9397-08002B2CF9AE}" pid="4" name="STICHWORT">
    <vt:lpwstr> </vt:lpwstr>
  </property>
  <property fmtid="{D5CDD505-2E9C-101B-9397-08002B2CF9AE}" pid="5" name="VERSION_W7X">
    <vt:lpwstr> </vt:lpwstr>
  </property>
</Properties>
</file>